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314" r:id="rId5"/>
    <p:sldId id="315" r:id="rId6"/>
    <p:sldId id="317" r:id="rId7"/>
    <p:sldId id="316" r:id="rId8"/>
    <p:sldId id="318" r:id="rId9"/>
  </p:sldIdLst>
  <p:sldSz cx="9144000" cy="5143500" type="screen16x9"/>
  <p:notesSz cx="6858000" cy="9144000"/>
  <p:custDataLst>
    <p:tags r:id="rId11"/>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96F5E528-7F01-4A79-8A45-5FAB82FF2F2A}">
          <p14:sldIdLst>
            <p14:sldId id="314"/>
            <p14:sldId id="315"/>
            <p14:sldId id="317"/>
            <p14:sldId id="316"/>
            <p14:sldId id="31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18" autoAdjust="0"/>
    <p:restoredTop sz="94660"/>
  </p:normalViewPr>
  <p:slideViewPr>
    <p:cSldViewPr>
      <p:cViewPr varScale="1">
        <p:scale>
          <a:sx n="149" d="100"/>
          <a:sy n="149" d="100"/>
        </p:scale>
        <p:origin x="27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279CAF56-7E50-49AA-9A49-E787DC4B97A2}"/>
    <pc:docChg chg="modSld">
      <pc:chgData name="Kassem, Rana [GTSBE]" userId="e4c360c7-7847-46e6-bdb2-4d20c8ce8a85" providerId="ADAL" clId="{279CAF56-7E50-49AA-9A49-E787DC4B97A2}" dt="2021-05-19T08:02:16.060" v="9" actId="113"/>
      <pc:docMkLst>
        <pc:docMk/>
      </pc:docMkLst>
      <pc:sldChg chg="addSp modSp mod">
        <pc:chgData name="Kassem, Rana [GTSBE]" userId="e4c360c7-7847-46e6-bdb2-4d20c8ce8a85" providerId="ADAL" clId="{279CAF56-7E50-49AA-9A49-E787DC4B97A2}" dt="2021-05-19T08:02:16.060" v="9" actId="113"/>
        <pc:sldMkLst>
          <pc:docMk/>
          <pc:sldMk cId="2632443967" sldId="314"/>
        </pc:sldMkLst>
        <pc:spChg chg="add mod">
          <ac:chgData name="Kassem, Rana [GTSBE]" userId="e4c360c7-7847-46e6-bdb2-4d20c8ce8a85" providerId="ADAL" clId="{279CAF56-7E50-49AA-9A49-E787DC4B97A2}" dt="2021-05-19T08:02:16.060" v="9" actId="113"/>
          <ac:spMkLst>
            <pc:docMk/>
            <pc:sldMk cId="2632443967" sldId="314"/>
            <ac:spMk id="8" creationId="{997230E4-0667-44AC-80B5-58B2CEFD8F84}"/>
          </ac:spMkLst>
        </pc:spChg>
        <pc:spChg chg="mod">
          <ac:chgData name="Kassem, Rana [GTSBE]" userId="e4c360c7-7847-46e6-bdb2-4d20c8ce8a85" providerId="ADAL" clId="{279CAF56-7E50-49AA-9A49-E787DC4B97A2}" dt="2021-05-19T08:01:56.398" v="0" actId="1076"/>
          <ac:spMkLst>
            <pc:docMk/>
            <pc:sldMk cId="2632443967" sldId="314"/>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2/21/2022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0CB99EB-179F-1846-AB36-96678F0CD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319"/>
            <a:ext cx="1163853" cy="536203"/>
          </a:xfrm>
          <a:prstGeom prst="rect">
            <a:avLst/>
          </a:prstGeom>
        </p:spPr>
      </p:pic>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096C586-57C6-CA4F-AFF1-7BC08931A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12187" y="694551"/>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485632" cy="3293209"/>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Akşam Yemeğini Belgelemek: 1. Kısım</a:t>
            </a:r>
          </a:p>
          <a:p>
            <a:pPr>
              <a:spcAft>
                <a:spcPts val="500"/>
              </a:spcAft>
            </a:pPr>
            <a:r>
              <a:rPr lang="tr-TR" sz="1200" b="0" i="0" strike="noStrike" cap="none" spc="0" baseline="0" dirty="0">
                <a:solidFill>
                  <a:srgbClr val="181818"/>
                </a:solidFill>
                <a:effectLst/>
                <a:latin typeface="Arial"/>
                <a:ea typeface="Arial"/>
                <a:cs typeface="Arial"/>
              </a:rPr>
              <a:t>Tıbbi cihaz ürünleriyle ilgili meşru iş konularını konuşmak için mevcut müşterilerinizden biriyle mütevazı bir akşam yemeği düzenliyorsunuz. Yemekten sonra, etkileşimle ilgili tüm bilgilerin doğru şekilde belgelendiğinden emin oluyorsunuz. </a:t>
            </a:r>
            <a:r>
              <a:rPr lang="tr-TR" sz="1200" b="1" i="0" u="sng" strike="noStrike" cap="none" spc="0" baseline="0" dirty="0">
                <a:solidFill>
                  <a:srgbClr val="1F366A"/>
                </a:solidFill>
                <a:effectLst/>
                <a:uFill>
                  <a:solidFill>
                    <a:srgbClr val="71B1A2"/>
                  </a:solidFill>
                </a:uFill>
                <a:latin typeface="Arial"/>
                <a:ea typeface="Arial"/>
                <a:cs typeface="Arial"/>
              </a:rPr>
              <a:t>En iyi uygulamalardan bazıları nelerdir?</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Eksiksiz ve doğru kayıtlar tutmak için şirketinizin kurallarına bakın veya ihtiyaç duyduğunuz her şeye sahip olduğunuzdan emin olmak için [şirket ilgilisinin adını girin] ile temas kurun.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Yemek faturasını ve müşteri, yemeğin tarihi ve iş amacına ilişkin bilgileri toplayın ve gerekiyorsa belgeleri şirketinizde işlemlerin kaydedilmesinden sorumlu olan kişiye teslim edin.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İşlemin şirketinizin kayıtlarına işlenmesinden sorumlu olan kişilerle bir takip görüşmesi yapın ve doğru ve eksiksiz şekilde belgelendiğinden emin olmak için yapılan girişi bir kez daha kontrol edin.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Yukarıdakilerin hepsi.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7230E4-0667-44AC-80B5-58B2CEFD8F84}"/>
              </a:ext>
            </a:extLst>
          </p:cNvPr>
          <p:cNvSpPr txBox="1"/>
          <p:nvPr/>
        </p:nvSpPr>
        <p:spPr>
          <a:xfrm>
            <a:off x="-21772" y="35379"/>
            <a:ext cx="7260772" cy="640080"/>
          </a:xfrm>
          <a:prstGeom prst="rect">
            <a:avLst/>
          </a:prstGeom>
          <a:noFill/>
        </p:spPr>
        <p:txBody>
          <a:bodyPr wrap="square">
            <a:spAutoFit/>
          </a:bodyPr>
          <a:lstStyle/>
          <a:p>
            <a:pPr>
              <a:spcBef>
                <a:spcPct val="0"/>
              </a:spcBef>
              <a:spcAft>
                <a:spcPct val="0"/>
              </a:spcAft>
            </a:pPr>
            <a:r>
              <a:rPr lang="tr-TR" sz="1200" b="1" i="0" strike="noStrike" cap="none" spc="0" baseline="0" dirty="0">
                <a:solidFill>
                  <a:srgbClr val="FF0000"/>
                </a:solidFill>
                <a:effectLst/>
                <a:latin typeface="Lato"/>
                <a:ea typeface="Lato"/>
                <a:cs typeface="Lato"/>
              </a:rPr>
              <a:t>Sorumluluk Reddi</a:t>
            </a:r>
            <a:r>
              <a:rPr lang="tr-TR" sz="1200" b="1" i="0" strike="noStrike" cap="none" spc="0" baseline="0" dirty="0">
                <a:solidFill>
                  <a:srgbClr val="313537"/>
                </a:solidFill>
                <a:effectLst/>
                <a:latin typeface="Lato"/>
                <a:ea typeface="Lato"/>
                <a:cs typeface="Lato"/>
              </a:rPr>
              <a:t>: Lütfen, bu belgenin Advanced Medical Technology Association® (AdvaMed®) </a:t>
            </a:r>
            <a:r>
              <a:rPr lang="en-US" sz="1200" b="1" i="0" strike="noStrike" cap="none" spc="0" baseline="0" dirty="0" smtClean="0">
                <a:solidFill>
                  <a:srgbClr val="313537"/>
                </a:solidFill>
                <a:effectLst/>
                <a:latin typeface="Lato"/>
                <a:ea typeface="Lato"/>
                <a:cs typeface="Lato"/>
              </a:rPr>
              <a:t/>
            </a:r>
            <a:br>
              <a:rPr lang="en-US" sz="1200" b="1" i="0" strike="noStrike" cap="none" spc="0" baseline="0" dirty="0" smtClean="0">
                <a:solidFill>
                  <a:srgbClr val="313537"/>
                </a:solidFill>
                <a:effectLst/>
                <a:latin typeface="Lato"/>
                <a:ea typeface="Lato"/>
                <a:cs typeface="Lato"/>
              </a:rPr>
            </a:br>
            <a:r>
              <a:rPr lang="tr-TR" sz="1200" b="1" i="0" strike="noStrike" cap="none" spc="0" baseline="0" dirty="0" smtClean="0">
                <a:solidFill>
                  <a:srgbClr val="313537"/>
                </a:solidFill>
                <a:effectLst/>
                <a:latin typeface="Lato"/>
                <a:ea typeface="Lato"/>
                <a:cs typeface="Lato"/>
              </a:rPr>
              <a:t>web </a:t>
            </a:r>
            <a:r>
              <a:rPr lang="tr-TR" sz="1200" b="1" i="0" strike="noStrike" cap="none" spc="0" baseline="0" dirty="0">
                <a:solidFill>
                  <a:srgbClr val="313537"/>
                </a:solidFill>
                <a:effectLst/>
                <a:latin typeface="Lato"/>
                <a:ea typeface="Lato"/>
                <a:cs typeface="Lato"/>
              </a:rPr>
              <a:t>sitesinde bulunan “Küresel Distribütör Uyum Araç Setinden” alındığını unutmayın: </a:t>
            </a:r>
            <a:r>
              <a:rPr lang="en-US" sz="1200" u="sng" dirty="0">
                <a:solidFill>
                  <a:srgbClr val="313537"/>
                </a:solidFill>
                <a:latin typeface="Lato"/>
                <a:ea typeface="Calibri" panose="020F0502020204030204" pitchFamily="34" charset="0"/>
                <a:hlinkClick r:id="rId5"/>
              </a:rPr>
              <a:t>https://www.advamed.org/issues/ethics-compliance/global-distributor-compliance-toolkit</a:t>
            </a:r>
            <a:endParaRPr lang="en-US" sz="1050" dirty="0">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392379" cy="3293209"/>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Akşam Yemeğini Belgelemek: 2. Kısım</a:t>
            </a:r>
          </a:p>
          <a:p>
            <a:pPr>
              <a:spcAft>
                <a:spcPts val="500"/>
              </a:spcAft>
            </a:pPr>
            <a:r>
              <a:rPr lang="tr-TR" sz="1200" b="0" i="0" strike="noStrike" cap="none" spc="0" baseline="0" dirty="0">
                <a:solidFill>
                  <a:srgbClr val="181818"/>
                </a:solidFill>
                <a:effectLst/>
                <a:latin typeface="Arial"/>
                <a:ea typeface="Arial"/>
                <a:cs typeface="Arial"/>
              </a:rPr>
              <a:t>Tıbbi cihaz ürünleriyle ilgili meşru iş konularını konuşmak için mevcut müşterilerinizden biriyle mütevazı bir akşam yemeği düzenliyorsunuz. Yemekten sonra, etkileşimle ilgili tüm bilgilerin doğru şekilde belgelendiğinden emin oluyorsunuz. </a:t>
            </a:r>
            <a:r>
              <a:rPr lang="tr-TR" sz="1200" b="1" i="0" u="sng" strike="noStrike" cap="none" spc="0" baseline="0" dirty="0">
                <a:solidFill>
                  <a:srgbClr val="1F366A"/>
                </a:solidFill>
                <a:effectLst/>
                <a:uFill>
                  <a:solidFill>
                    <a:srgbClr val="71B1A2"/>
                  </a:solidFill>
                </a:uFill>
                <a:latin typeface="Arial"/>
                <a:ea typeface="Arial"/>
                <a:cs typeface="Arial"/>
              </a:rPr>
              <a:t>En iyi uygulamalardan bazıları nelerdir?</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Eksiksiz ve doğru kayıtlar tutmak için şirketinizin kurallarına bakın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tr-TR" sz="1200" b="0" i="0" strike="noStrike" cap="none" spc="0" baseline="0" dirty="0" smtClean="0">
                <a:solidFill>
                  <a:srgbClr val="181818"/>
                </a:solidFill>
                <a:effectLst/>
                <a:latin typeface="Arial"/>
                <a:ea typeface="Arial"/>
                <a:cs typeface="Arial"/>
              </a:rPr>
              <a:t>veya </a:t>
            </a:r>
            <a:r>
              <a:rPr lang="tr-TR" sz="1200" b="0" i="0" strike="noStrike" cap="none" spc="0" baseline="0" dirty="0">
                <a:solidFill>
                  <a:srgbClr val="181818"/>
                </a:solidFill>
                <a:effectLst/>
                <a:latin typeface="Arial"/>
                <a:ea typeface="Arial"/>
                <a:cs typeface="Arial"/>
              </a:rPr>
              <a:t>ihtiyaç duyduğunuz her şeye sahip olduğunuzdan emin olmak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tr-TR" sz="1200" b="0" i="0" strike="noStrike" cap="none" spc="0" baseline="0" dirty="0" smtClean="0">
                <a:solidFill>
                  <a:srgbClr val="181818"/>
                </a:solidFill>
                <a:effectLst/>
                <a:latin typeface="Arial"/>
                <a:ea typeface="Arial"/>
                <a:cs typeface="Arial"/>
              </a:rPr>
              <a:t>için [</a:t>
            </a:r>
            <a:r>
              <a:rPr lang="tr-TR" sz="1200" b="0" i="0" strike="noStrike" cap="none" spc="0" baseline="0" dirty="0">
                <a:solidFill>
                  <a:srgbClr val="181818"/>
                </a:solidFill>
                <a:effectLst/>
                <a:latin typeface="Arial"/>
                <a:ea typeface="Arial"/>
                <a:cs typeface="Arial"/>
              </a:rPr>
              <a:t>şirket ilgilisinin adını girin] ile temas kurun.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Yemek faturasını ve müşteri, yemeğin tarihi ve iş amacına ilişkin </a:t>
            </a:r>
            <a:r>
              <a:rPr lang="en-US" sz="1200" b="0" i="0" strike="noStrike" cap="none" spc="0" baseline="0" dirty="0" smtClean="0">
                <a:solidFill>
                  <a:srgbClr val="181818"/>
                </a:solidFill>
                <a:effectLst/>
                <a:latin typeface="Arial"/>
                <a:ea typeface="Arial"/>
                <a:cs typeface="Arial"/>
              </a:rPr>
              <a:t/>
            </a:r>
            <a:br>
              <a:rPr lang="en-US" sz="1200" b="0" i="0" strike="noStrike" cap="none" spc="0" baseline="0" dirty="0" smtClean="0">
                <a:solidFill>
                  <a:srgbClr val="181818"/>
                </a:solidFill>
                <a:effectLst/>
                <a:latin typeface="Arial"/>
                <a:ea typeface="Arial"/>
                <a:cs typeface="Arial"/>
              </a:rPr>
            </a:br>
            <a:r>
              <a:rPr lang="tr-TR" sz="1200" b="0" i="0" strike="noStrike" cap="none" spc="0" baseline="0" dirty="0" smtClean="0">
                <a:solidFill>
                  <a:srgbClr val="181818"/>
                </a:solidFill>
                <a:effectLst/>
                <a:latin typeface="Arial"/>
                <a:ea typeface="Arial"/>
                <a:cs typeface="Arial"/>
              </a:rPr>
              <a:t>bilgileri </a:t>
            </a:r>
            <a:r>
              <a:rPr lang="tr-TR" sz="1200" b="0" i="0" strike="noStrike" cap="none" spc="0" baseline="0" dirty="0">
                <a:solidFill>
                  <a:srgbClr val="181818"/>
                </a:solidFill>
                <a:effectLst/>
                <a:latin typeface="Arial"/>
                <a:ea typeface="Arial"/>
                <a:cs typeface="Arial"/>
              </a:rPr>
              <a:t>toplayın ve gerekiyorsa belgeleri şirketinizde işlemlerin kaydedilmesinden sorumlu olan kişiye teslim edin.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İşlemin şirketinizin kayıtlarına işlenmesinden sorumlu olan kişilerle bir takip görüşmesi yapın ve doğru ve eksiksiz şekilde belgelendiğinden emin olmak için yapılan girişi bir kez daha kontrol edin.</a:t>
            </a:r>
          </a:p>
          <a:p>
            <a:pPr marL="342900" indent="-342900">
              <a:spcAft>
                <a:spcPts val="500"/>
              </a:spcAft>
              <a:buClr>
                <a:schemeClr val="accent2"/>
              </a:buClr>
              <a:buFont typeface="+mj-lt"/>
              <a:buAutoNum type="alphaUcPeriod"/>
            </a:pPr>
            <a:r>
              <a:rPr lang="tr-TR" sz="1200" b="0" i="0" strike="noStrike" cap="none" spc="0" baseline="0" dirty="0">
                <a:solidFill>
                  <a:srgbClr val="181818"/>
                </a:solidFill>
                <a:effectLst/>
                <a:latin typeface="Arial"/>
                <a:ea typeface="Arial"/>
                <a:cs typeface="Arial"/>
              </a:rPr>
              <a:t>Yukarıdakilerin hepsi.</a:t>
            </a: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97E04E2-BED7-AB41-8745-012FF9B80383}"/>
              </a:ext>
            </a:extLst>
          </p:cNvPr>
          <p:cNvSpPr/>
          <p:nvPr/>
        </p:nvSpPr>
        <p:spPr>
          <a:xfrm>
            <a:off x="5867400" y="1581149"/>
            <a:ext cx="3048000" cy="3298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AB0C43-5CB6-8A42-91D6-3789F7EE3A30}"/>
              </a:ext>
            </a:extLst>
          </p:cNvPr>
          <p:cNvSpPr txBox="1"/>
          <p:nvPr/>
        </p:nvSpPr>
        <p:spPr>
          <a:xfrm>
            <a:off x="6025376" y="1766163"/>
            <a:ext cx="2742431" cy="3005951"/>
          </a:xfrm>
          <a:prstGeom prst="rect">
            <a:avLst/>
          </a:prstGeom>
          <a:noFill/>
        </p:spPr>
        <p:txBody>
          <a:bodyPr wrap="square" rtlCol="0">
            <a:spAutoFit/>
          </a:bodyPr>
          <a:lstStyle/>
          <a:p>
            <a:pPr>
              <a:spcAft>
                <a:spcPts val="500"/>
              </a:spcAft>
            </a:pPr>
            <a:r>
              <a:rPr lang="tr-TR" sz="1300" b="1" i="0" strike="noStrike" cap="none" spc="0" baseline="0" dirty="0">
                <a:solidFill>
                  <a:srgbClr val="FFFFFF"/>
                </a:solidFill>
                <a:effectLst/>
                <a:latin typeface="Arial"/>
                <a:ea typeface="Arial"/>
                <a:cs typeface="Arial"/>
              </a:rPr>
              <a:t>Doğru yanıt D seçeneğidir.</a:t>
            </a:r>
            <a:endParaRPr lang="en-US" sz="1300" dirty="0">
              <a:solidFill>
                <a:srgbClr val="FFFFFF"/>
              </a:solidFill>
            </a:endParaRPr>
          </a:p>
          <a:p>
            <a:pPr>
              <a:spcAft>
                <a:spcPts val="500"/>
              </a:spcAft>
            </a:pPr>
            <a:r>
              <a:rPr lang="tr-TR" sz="1050" b="0" i="0" strike="noStrike" cap="none" spc="0" baseline="0" dirty="0">
                <a:solidFill>
                  <a:srgbClr val="FFFFFF"/>
                </a:solidFill>
                <a:effectLst/>
                <a:latin typeface="Arial"/>
                <a:ea typeface="Arial"/>
                <a:cs typeface="Arial"/>
              </a:rPr>
              <a:t>Kayıtlarınızın eksiksiz ve doğru olmasını sağlamanın en iyi yollarından biri, SMM’ler, Kamu Görevlileri ve diğer müşterilerle olan etkileşimlerinize ilişkin harcamaların kaydedilmesiyle ilgili kuralları incelemektir. Akşam yemeği veya etkileşim için alınan ayrıntılı faturanın bir kopyasını saklayın </a:t>
            </a:r>
            <a:r>
              <a:rPr lang="en-US" sz="1050" b="0" i="0" strike="noStrike" cap="none" spc="0" baseline="0" dirty="0" smtClean="0">
                <a:solidFill>
                  <a:srgbClr val="FFFFFF"/>
                </a:solidFill>
                <a:effectLst/>
                <a:latin typeface="Arial"/>
                <a:ea typeface="Arial"/>
                <a:cs typeface="Arial"/>
              </a:rPr>
              <a:t/>
            </a:r>
            <a:br>
              <a:rPr lang="en-US" sz="1050" b="0" i="0" strike="noStrike" cap="none" spc="0" baseline="0" dirty="0" smtClean="0">
                <a:solidFill>
                  <a:srgbClr val="FFFFFF"/>
                </a:solidFill>
                <a:effectLst/>
                <a:latin typeface="Arial"/>
                <a:ea typeface="Arial"/>
                <a:cs typeface="Arial"/>
              </a:rPr>
            </a:br>
            <a:r>
              <a:rPr lang="tr-TR" sz="1050" b="0" i="0" strike="noStrike" cap="none" spc="0" baseline="0" dirty="0" smtClean="0">
                <a:solidFill>
                  <a:srgbClr val="FFFFFF"/>
                </a:solidFill>
                <a:effectLst/>
                <a:latin typeface="Arial"/>
                <a:ea typeface="Arial"/>
                <a:cs typeface="Arial"/>
              </a:rPr>
              <a:t>ve </a:t>
            </a:r>
            <a:r>
              <a:rPr lang="tr-TR" sz="1050" b="0" i="0" strike="noStrike" cap="none" spc="0" baseline="0" dirty="0">
                <a:solidFill>
                  <a:srgbClr val="FFFFFF"/>
                </a:solidFill>
                <a:effectLst/>
                <a:latin typeface="Arial"/>
                <a:ea typeface="Arial"/>
                <a:cs typeface="Arial"/>
              </a:rPr>
              <a:t>toplantının tarihini, katılımcılarını ve amacını belgeleyin. Bu bilgileri kayıtların tutulmasından sorumlu olan kişilere zamanında iletin ve doğru ve eksiksiz şekilde belgelendiğinden emin olmak için kayıtlarınızı kontrol edin.</a:t>
            </a:r>
          </a:p>
          <a:p>
            <a:pPr>
              <a:spcAft>
                <a:spcPts val="500"/>
              </a:spcAft>
            </a:pPr>
            <a:r>
              <a:rPr lang="tr-TR" sz="1050" b="0" i="0" strike="noStrike" cap="none" spc="0" baseline="0" dirty="0">
                <a:solidFill>
                  <a:srgbClr val="FFFFFF"/>
                </a:solidFill>
                <a:effectLst/>
                <a:latin typeface="Arial"/>
                <a:ea typeface="Arial"/>
                <a:cs typeface="Arial"/>
              </a:rPr>
              <a:t>Sorularınız olursa veya rehberliğe ihtiyacınız varsa her zaman [şirketteki ilgili kişiyi girin] ile temas kurabilirsiniz.</a:t>
            </a:r>
          </a:p>
        </p:txBody>
      </p:sp>
    </p:spTree>
    <p:extLst>
      <p:ext uri="{BB962C8B-B14F-4D97-AF65-F5344CB8AC3E}">
        <p14:creationId xmlns:p14="http://schemas.microsoft.com/office/powerpoint/2010/main" val="198595320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6055018" cy="3349635"/>
          </a:xfrm>
          <a:prstGeom prst="rect">
            <a:avLst/>
          </a:prstGeom>
          <a:noFill/>
        </p:spPr>
        <p:txBody>
          <a:bodyPr wrap="square" rtlCol="0">
            <a:spAutoFit/>
          </a:bodyPr>
          <a:lstStyle/>
          <a:p>
            <a:pPr>
              <a:spcAft>
                <a:spcPts val="400"/>
              </a:spcAft>
            </a:pPr>
            <a:r>
              <a:rPr lang="tr-TR" sz="2000" b="1" i="0" strike="noStrike" cap="none" spc="0" baseline="0" dirty="0">
                <a:solidFill>
                  <a:srgbClr val="006D6F"/>
                </a:solidFill>
                <a:effectLst/>
                <a:latin typeface="Arial"/>
                <a:ea typeface="Arial"/>
                <a:cs typeface="Arial"/>
              </a:rPr>
              <a:t>Yasa Dışı Ödemelerin Gizlenmesi</a:t>
            </a:r>
          </a:p>
          <a:p>
            <a:pPr>
              <a:spcAft>
                <a:spcPts val="1000"/>
              </a:spcAft>
            </a:pPr>
            <a:r>
              <a:rPr lang="tr-TR" sz="1500" b="0" i="0" strike="noStrike" cap="none" spc="0" baseline="0" dirty="0">
                <a:solidFill>
                  <a:srgbClr val="181818"/>
                </a:solidFill>
                <a:effectLst/>
                <a:latin typeface="Arial"/>
                <a:ea typeface="Arial"/>
                <a:cs typeface="Arial"/>
              </a:rPr>
              <a:t>Bir Distribütör, bir Pazarlama Hizmetleri Şirketiyle ortaklık yapıyor. Ortaklığın oluşturulmasından aylar sonra, Distribütör şirketin işlemlerini denetliyor ve Şirketin defter ve kayıtlarında </a:t>
            </a:r>
            <a:r>
              <a:rPr lang="tr-TR" sz="1500" dirty="0">
                <a:solidFill>
                  <a:srgbClr val="181818"/>
                </a:solidFill>
              </a:rPr>
              <a:t>sağlık meslek </a:t>
            </a:r>
            <a:r>
              <a:rPr lang="tr-TR" sz="1500" b="0" i="0" strike="noStrike" cap="none" spc="0" baseline="0" dirty="0">
                <a:solidFill>
                  <a:srgbClr val="181818"/>
                </a:solidFill>
                <a:effectLst/>
                <a:latin typeface="Arial"/>
                <a:ea typeface="Arial"/>
                <a:cs typeface="Arial"/>
              </a:rPr>
              <a:t>mensuplarına uygunsuz ödemeler yapılmasını kolaylaştırmak için kullanılan bir “pazarlama ödemeleri” bölümü olduğunu keşfediyor. Şirket çalışanlarının, bu hesapları Sağlık Bakanlığı çalışanlarına rüşvet vermek için kullandığı anlaşılıyor. Ayrıca, Şirketin ürünlerine ilişkin satın alma kararları üzerinde etki sahibi olan devlete ait şirketlerden çalışanlara ödeme yapıldığı da görülüyor.</a:t>
            </a:r>
          </a:p>
          <a:p>
            <a:pPr>
              <a:spcAft>
                <a:spcPts val="400"/>
              </a:spcAft>
            </a:pPr>
            <a:r>
              <a:rPr lang="tr-TR" sz="1500" b="0" i="0" strike="noStrike" cap="none" spc="0" baseline="0" dirty="0">
                <a:solidFill>
                  <a:srgbClr val="181818"/>
                </a:solidFill>
                <a:effectLst/>
                <a:latin typeface="Arial"/>
                <a:ea typeface="Arial"/>
                <a:cs typeface="Arial"/>
              </a:rPr>
              <a:t>Distribütör, Şirketin defter ve kayıtlarında bu ödemeleri tespit ettikten sonra bu uygulamaya son vermek için diğer tüm pazarlama hesaplarını sona erdiriyor.</a:t>
            </a:r>
            <a:endParaRPr lang="en-US" sz="1500" dirty="0">
              <a:solidFill>
                <a:schemeClr val="bg1">
                  <a:lumMod val="10000"/>
                </a:schemeClr>
              </a:solidFill>
            </a:endParaRP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4083E82-4104-664E-B3A1-485AD81B776B}"/>
              </a:ext>
            </a:extLst>
          </p:cNvPr>
          <p:cNvSpPr/>
          <p:nvPr/>
        </p:nvSpPr>
        <p:spPr>
          <a:xfrm>
            <a:off x="6553199" y="1554282"/>
            <a:ext cx="2438399" cy="33034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B48287-FC9F-0E46-B8A7-051835871CD7}"/>
              </a:ext>
            </a:extLst>
          </p:cNvPr>
          <p:cNvSpPr txBox="1"/>
          <p:nvPr/>
        </p:nvSpPr>
        <p:spPr>
          <a:xfrm>
            <a:off x="6781799" y="1890271"/>
            <a:ext cx="2129118" cy="2834640"/>
          </a:xfrm>
          <a:prstGeom prst="rect">
            <a:avLst/>
          </a:prstGeom>
          <a:noFill/>
        </p:spPr>
        <p:txBody>
          <a:bodyPr wrap="square" numCol="1" rtlCol="0">
            <a:spAutoFit/>
          </a:bodyPr>
          <a:lstStyle/>
          <a:p>
            <a:pPr>
              <a:spcAft>
                <a:spcPts val="500"/>
              </a:spcAft>
            </a:pPr>
            <a:r>
              <a:rPr lang="tr-TR" sz="1500" b="0" i="1" strike="noStrike" cap="none" spc="0" baseline="0" dirty="0">
                <a:solidFill>
                  <a:srgbClr val="181818"/>
                </a:solidFill>
                <a:effectLst/>
                <a:latin typeface="Arial"/>
                <a:ea typeface="Arial"/>
                <a:cs typeface="Arial"/>
              </a:rPr>
              <a:t>Mevsimlik defter ve kayıt denetimleri, sahtekarlık veya kamu görevlilerine yapılan yasa dışı ödemeleri gizlemek amacıyla defter ve kayıtlarda gizlenen bu tür hesapların tespit edilmesini sağlayan </a:t>
            </a:r>
            <a:r>
              <a:rPr lang="en-US" sz="1500" b="0" i="1" strike="noStrike" cap="none" spc="0" baseline="0" dirty="0" smtClean="0">
                <a:solidFill>
                  <a:srgbClr val="181818"/>
                </a:solidFill>
                <a:effectLst/>
                <a:latin typeface="Arial"/>
                <a:ea typeface="Arial"/>
                <a:cs typeface="Arial"/>
              </a:rPr>
              <a:t/>
            </a:r>
            <a:br>
              <a:rPr lang="en-US" sz="1500" b="0" i="1" strike="noStrike" cap="none" spc="0" baseline="0" dirty="0" smtClean="0">
                <a:solidFill>
                  <a:srgbClr val="181818"/>
                </a:solidFill>
                <a:effectLst/>
                <a:latin typeface="Arial"/>
                <a:ea typeface="Arial"/>
                <a:cs typeface="Arial"/>
              </a:rPr>
            </a:br>
            <a:r>
              <a:rPr lang="tr-TR" sz="1500" b="0" i="1" strike="noStrike" cap="none" spc="0" baseline="0" dirty="0" smtClean="0">
                <a:solidFill>
                  <a:srgbClr val="181818"/>
                </a:solidFill>
                <a:effectLst/>
                <a:latin typeface="Arial"/>
                <a:ea typeface="Arial"/>
                <a:cs typeface="Arial"/>
              </a:rPr>
              <a:t>iyi </a:t>
            </a:r>
            <a:r>
              <a:rPr lang="tr-TR" sz="1500" b="0" i="1" strike="noStrike" cap="none" spc="0" baseline="0" dirty="0">
                <a:solidFill>
                  <a:srgbClr val="181818"/>
                </a:solidFill>
                <a:effectLst/>
                <a:latin typeface="Arial"/>
                <a:ea typeface="Arial"/>
                <a:cs typeface="Arial"/>
              </a:rPr>
              <a:t>bir riskle mücadele önlemidir.</a:t>
            </a:r>
          </a:p>
        </p:txBody>
      </p:sp>
    </p:spTree>
    <p:custDataLst>
      <p:tags r:id="rId1"/>
    </p:custDataLst>
    <p:extLst>
      <p:ext uri="{BB962C8B-B14F-4D97-AF65-F5344CB8AC3E}">
        <p14:creationId xmlns:p14="http://schemas.microsoft.com/office/powerpoint/2010/main" val="27256691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942831" cy="3342640"/>
          </a:xfrm>
          <a:prstGeom prst="rect">
            <a:avLst/>
          </a:prstGeom>
          <a:noFill/>
        </p:spPr>
        <p:txBody>
          <a:bodyPr wrap="square" rtlCol="0">
            <a:spAutoFit/>
          </a:bodyPr>
          <a:lstStyle/>
          <a:p>
            <a:pPr>
              <a:spcAft>
                <a:spcPts val="400"/>
              </a:spcAft>
            </a:pPr>
            <a:r>
              <a:rPr lang="tr-TR" sz="2000" b="1" i="0" strike="noStrike" cap="none" spc="0" baseline="0">
                <a:solidFill>
                  <a:srgbClr val="006D6F"/>
                </a:solidFill>
                <a:effectLst/>
                <a:latin typeface="Arial"/>
                <a:ea typeface="Arial"/>
                <a:cs typeface="Arial"/>
              </a:rPr>
              <a:t>Finansal Kontroller ve Defter Tutma</a:t>
            </a:r>
          </a:p>
          <a:p>
            <a:pPr>
              <a:spcAft>
                <a:spcPts val="400"/>
              </a:spcAft>
            </a:pPr>
            <a:r>
              <a:rPr lang="tr-TR" sz="1500" b="0" i="0" strike="noStrike" cap="none" spc="0" baseline="0">
                <a:solidFill>
                  <a:srgbClr val="181818"/>
                </a:solidFill>
                <a:effectLst/>
                <a:latin typeface="Arial"/>
                <a:ea typeface="Arial"/>
                <a:cs typeface="Arial"/>
              </a:rPr>
              <a:t>Bir distribütörün, yasa dışı yollarla iş almak amacıyla finansal işlemlerin içerisine gizlenen çeşitli yolsuzluk eylemlerine karıştığı belirleniyor. Bu işlemlerden bazıları:</a:t>
            </a:r>
          </a:p>
          <a:p>
            <a:pPr marL="285750" indent="-285750">
              <a:spcAft>
                <a:spcPts val="4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Hiçbir ürünün depolanmadığı bir depo alanı sağlanması için ordunun en üst tıbbi cihaz tedarik subayının oğullarına ait bir şirketle imzalanan depolama sözleşmeleri.</a:t>
            </a:r>
          </a:p>
          <a:p>
            <a:pPr marL="285750" indent="-285750">
              <a:spcAft>
                <a:spcPts val="4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Hiçbir hizmet sağlanmadığı halde devlette görevli doktorlarla imzalanan danışmanlık sözleşmeleri.</a:t>
            </a:r>
          </a:p>
          <a:p>
            <a:pPr marL="285750" indent="-285750">
              <a:spcAft>
                <a:spcPts val="400"/>
              </a:spcAft>
              <a:buClr>
                <a:schemeClr val="accent2"/>
              </a:buClr>
              <a:buFont typeface="Arial" panose="020B0604020202020204" pitchFamily="34" charset="0"/>
              <a:buChar char="•"/>
            </a:pPr>
            <a:r>
              <a:rPr lang="tr-TR" sz="1500" b="0" i="0" strike="noStrike" cap="none" spc="0" baseline="0">
                <a:solidFill>
                  <a:srgbClr val="181818"/>
                </a:solidFill>
                <a:effectLst/>
                <a:latin typeface="Arial"/>
                <a:ea typeface="Arial"/>
                <a:cs typeface="Arial"/>
              </a:rPr>
              <a:t>Belgeli bir iş veya eğitim amacı olmaksızın devlete ait bir hayır kurumuna ödemeler yaparak sahte tahsilat komisyonu sözleşmelerinin yapılması ve devlette görevli doktorlara hediye verilerek seyahat masraflarının karşılanması.</a:t>
            </a:r>
            <a:endParaRPr lang="en-US" sz="1500">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extLst>
      <p:ext uri="{BB962C8B-B14F-4D97-AF65-F5344CB8AC3E}">
        <p14:creationId xmlns:p14="http://schemas.microsoft.com/office/powerpoint/2010/main" val="24936462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tr-TR" sz="2600" b="1" i="0" strike="noStrike" cap="none" spc="0" baseline="0">
                <a:solidFill>
                  <a:srgbClr val="1F366A"/>
                </a:solidFill>
                <a:effectLst/>
                <a:latin typeface="Arial"/>
                <a:ea typeface="Arial"/>
                <a:cs typeface="Arial"/>
              </a:rPr>
              <a:t>Doğru Defter ve Kayıtların Tutulması</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tr-TR" sz="1200" b="1" i="0" strike="noStrike" cap="none" spc="0" baseline="0">
                <a:solidFill>
                  <a:srgbClr val="707074"/>
                </a:solidFill>
                <a:effectLst/>
                <a:latin typeface="Arial"/>
                <a:ea typeface="Arial"/>
                <a:cs typeface="Arial"/>
              </a:rPr>
              <a:t>ŞİRKET ADINI/ETKİNLİĞİ/BAŞLIĞI/LOGOYU GİRİN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942831" cy="2402840"/>
          </a:xfrm>
          <a:prstGeom prst="rect">
            <a:avLst/>
          </a:prstGeom>
          <a:noFill/>
        </p:spPr>
        <p:txBody>
          <a:bodyPr wrap="square" rtlCol="0">
            <a:spAutoFit/>
          </a:bodyPr>
          <a:lstStyle/>
          <a:p>
            <a:pPr>
              <a:spcAft>
                <a:spcPts val="400"/>
              </a:spcAft>
            </a:pPr>
            <a:r>
              <a:rPr lang="tr-TR" sz="2000" b="1" i="0" strike="noStrike" cap="none" spc="0" baseline="0">
                <a:solidFill>
                  <a:srgbClr val="006D6F"/>
                </a:solidFill>
                <a:effectLst/>
                <a:latin typeface="Arial"/>
                <a:ea typeface="Arial"/>
                <a:cs typeface="Arial"/>
              </a:rPr>
              <a:t>Finansal Kontroller ve Defter Tutma</a:t>
            </a:r>
          </a:p>
          <a:p>
            <a:pPr>
              <a:spcAft>
                <a:spcPts val="1000"/>
              </a:spcAft>
            </a:pPr>
            <a:r>
              <a:rPr lang="tr-TR" sz="1500" b="0" i="0" strike="noStrike" cap="none" spc="0" baseline="0">
                <a:solidFill>
                  <a:srgbClr val="181818"/>
                </a:solidFill>
                <a:effectLst/>
                <a:latin typeface="Arial"/>
                <a:ea typeface="Arial"/>
                <a:cs typeface="Arial"/>
              </a:rPr>
              <a:t>Distribütör, mahkemede dahili muhasebe kontrollerini uygulamadığını ve kapsamlı defter ve kayıtlar tutmadığını itiraf ediyor. Verilen rüşvetlerin, doğrudan ödemeler ve alt distribütörlerin kullanılması yollarıyla ödendiği anlaşılıyor.</a:t>
            </a:r>
          </a:p>
          <a:p>
            <a:pPr>
              <a:spcAft>
                <a:spcPts val="1000"/>
              </a:spcAft>
            </a:pPr>
            <a:r>
              <a:rPr lang="tr-TR" sz="1500" b="0" i="1" strike="noStrike" cap="none" spc="0" baseline="0">
                <a:solidFill>
                  <a:srgbClr val="181818"/>
                </a:solidFill>
                <a:effectLst/>
                <a:latin typeface="Arial"/>
                <a:ea typeface="Arial"/>
                <a:cs typeface="Arial"/>
              </a:rPr>
              <a:t>Finansal işlemlere ilişkin sağlam dahili kontroller uygulanması ve kurumlardaki günlük işlemleri yansıtan doğru defter ve kayıtların tutulması, yerel kanun ve düzenlemelere ve sektörlerin davranış kurallarına uyulması için temel gerekliliklerdir.</a:t>
            </a:r>
            <a:endParaRPr lang="en-US" sz="1500" i="1">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extLst>
      <p:ext uri="{BB962C8B-B14F-4D97-AF65-F5344CB8AC3E}">
        <p14:creationId xmlns:p14="http://schemas.microsoft.com/office/powerpoint/2010/main" val="10369579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SLIDE_COUNT" val="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3F62EF-0325-4C2B-8349-6A552D264902}">
  <ds:schemaRefs>
    <ds:schemaRef ds:uri="http://purl.org/dc/dcmitype/"/>
    <ds:schemaRef ds:uri="http://schemas.microsoft.com/office/2006/metadata/properties"/>
    <ds:schemaRef ds:uri="f421dfa5-c9ed-4430-a1d6-a910a98df361"/>
    <ds:schemaRef ds:uri="http://schemas.microsoft.com/office/2006/documentManagement/types"/>
    <ds:schemaRef ds:uri="http://purl.org/dc/terms/"/>
    <ds:schemaRef ds:uri="http://schemas.openxmlformats.org/package/2006/metadata/core-properties"/>
    <ds:schemaRef ds:uri="09154ae6-5136-43c5-a3bd-19530b09e54b"/>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9486BC56-D86D-4C57-A0CE-9944FC7D2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554</Words>
  <Application>Microsoft Office PowerPoint</Application>
  <PresentationFormat>On-screen Show (16:9)</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105</cp:revision>
  <dcterms:created xsi:type="dcterms:W3CDTF">2019-12-09T14:45:42Z</dcterms:created>
  <dcterms:modified xsi:type="dcterms:W3CDTF">2022-02-21T13:55:08Z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2A24BAA8-5F31-48BB-8935-6DB2C7E35D0C</vt:lpwstr>
  </property>
  <property fmtid="{D5CDD505-2E9C-101B-9397-08002B2CF9AE}" pid="4" name="ArticulatePath">
    <vt:lpwstr>Doğru Defter ve Kayıtların Tutulması Vaka Çalışmaları</vt:lpwstr>
  </property>
</Properties>
</file>